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7" r:id="rId3"/>
    <p:sldId id="266" r:id="rId4"/>
  </p:sldIdLst>
  <p:sldSz cx="6858000" cy="9906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E0"/>
    <a:srgbClr val="DF592F"/>
    <a:srgbClr val="DFE32B"/>
    <a:srgbClr val="9C8B72"/>
    <a:srgbClr val="00C8F0"/>
    <a:srgbClr val="FF00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7" autoAdjust="0"/>
  </p:normalViewPr>
  <p:slideViewPr>
    <p:cSldViewPr>
      <p:cViewPr varScale="1">
        <p:scale>
          <a:sx n="94" d="100"/>
          <a:sy n="94" d="100"/>
        </p:scale>
        <p:origin x="-294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fld id="{4FB5159C-1441-49DC-9153-4A2285FFA4BB}" type="datetimeFigureOut">
              <a:rPr lang="it-IT"/>
              <a:pPr>
                <a:defRPr/>
              </a:pPr>
              <a:t>24/09/18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588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fld id="{0BCF47F1-BCBB-4220-BAC6-3DD086E3B89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2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85DAD-A8A5-48ED-847E-4191BBB289A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8F5-DA57-43A7-9663-22FBD815FBAD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EC7A-10A0-4AFF-9128-44C807B0D44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1844-59BC-421E-A331-8F2DE9B32C7B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0616-D8E1-480A-B36B-B8C0F955349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EA3-0A90-4140-88DF-AD7814613898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357-AAB1-4BBD-94B6-03CA659F031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95E4-AB0F-4217-83ED-4BC4FFBD87C0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2421-0ECB-4A40-8BA5-20F67015EE1D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0775-811A-4D47-9F2B-5A5CD7406B80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0D28-F18A-4645-9E30-6EE12CC3CD4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E7FB-9F0F-421F-9DC4-A483A2C3984E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8D00-D062-4541-8CFA-F5A599C6D06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A75D-3F3D-41BB-BD26-FBE8E7033662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F7D4-4ECF-4FB2-9F03-153057E3798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90-5863-4485-A637-388483A14EEB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C6C9-763E-4516-A8D3-00C799DC3DF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F7DB-0931-4165-BC8C-4179CC09C73B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5990-12CD-417B-86DA-F965333EDE9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239B-4055-45C8-9A0A-B1F91C184AF8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48FA-D456-43B4-B38A-53CFCF7FCC2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E009-438B-4F80-81CF-CE519BBA4B19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1007-CB21-4025-B5DD-DEFCB3C9A3A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FFEE257-F786-46FA-87A3-784223A61705}" type="datetimeFigureOut">
              <a:rPr lang="en-US"/>
              <a:pPr>
                <a:defRPr/>
              </a:pPr>
              <a:t>24/09/18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1F46B2-CA44-4574-9E1B-FF4E41F704C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5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03-076_2009XXXX_EV_UNV_SA09_EN-AN (foto 12-6-09)_DANNI STALLA ALPE VERCO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954" y="0"/>
            <a:ext cx="7007154" cy="10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28600" y="2057400"/>
            <a:ext cx="63563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2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CORSO AINEVA – livello 3</a:t>
            </a:r>
          </a:p>
          <a:p>
            <a:pPr algn="ctr">
              <a:defRPr/>
            </a:pPr>
            <a:r>
              <a:rPr lang="it-IT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PERIZIA DI INTERFERENZA </a:t>
            </a:r>
          </a:p>
          <a:p>
            <a:pPr algn="ctr">
              <a:defRPr/>
            </a:pPr>
            <a:r>
              <a:rPr lang="it-IT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VALANGHIVA (P.I.V.)</a:t>
            </a:r>
          </a:p>
        </p:txBody>
      </p:sp>
      <p:pic>
        <p:nvPicPr>
          <p:cNvPr id="14339" name="Picture 42"/>
          <p:cNvPicPr preferRelativeResize="0">
            <a:picLocks noChangeAspect="1" noChangeArrowheads="1"/>
          </p:cNvPicPr>
          <p:nvPr/>
        </p:nvPicPr>
        <p:blipFill>
          <a:blip r:embed="rId4"/>
          <a:srcRect t="5124" b="1707"/>
          <a:stretch>
            <a:fillRect/>
          </a:stretch>
        </p:blipFill>
        <p:spPr bwMode="auto">
          <a:xfrm>
            <a:off x="1219200" y="0"/>
            <a:ext cx="1052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5"/>
          <a:srcRect l="9427" t="9673" r="9427" b="7474"/>
          <a:stretch>
            <a:fillRect/>
          </a:stretch>
        </p:blipFill>
        <p:spPr bwMode="auto">
          <a:xfrm>
            <a:off x="-1588" y="0"/>
            <a:ext cx="104775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LOGO AINE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0"/>
            <a:ext cx="14033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R:\Modulistica\loghi\RAVA\logo_regio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0"/>
            <a:ext cx="857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-72954" y="8722043"/>
            <a:ext cx="7007154" cy="141255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r">
              <a:defRPr/>
            </a:pPr>
            <a:endParaRPr lang="it-IT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 Cameron</a:t>
            </a:r>
          </a:p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Località </a:t>
            </a:r>
            <a:r>
              <a:rPr lang="it-IT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Villard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it-IT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Palud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</a:p>
          <a:p>
            <a:pPr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Courmayeur (</a:t>
            </a: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AO)</a:t>
            </a:r>
          </a:p>
          <a:p>
            <a:pPr>
              <a:defRPr/>
            </a:pPr>
            <a:endParaRPr lang="it-IT" sz="14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 3 LT Std"/>
            </a:endParaRP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Informazioni 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 iscrizioni:</a:t>
            </a:r>
          </a:p>
          <a:p>
            <a:pPr algn="r"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Fondazione Montagna sicura</a:t>
            </a: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0165 897602</a:t>
            </a: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Email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it-IT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formazione@fondms.org</a:t>
            </a:r>
            <a:endParaRPr lang="it-IT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www.fondazionemontagnasicura.org</a:t>
            </a:r>
            <a:endParaRPr lang="it-IT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0" y="8229600"/>
            <a:ext cx="5334000" cy="4924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23-24-25 Ottobre 2018</a:t>
            </a:r>
            <a:endParaRPr lang="it-IT" sz="2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6" name="Picture 4" descr="R:\Modulistica\loghi\RAVA\logo_regio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3450" y="0"/>
            <a:ext cx="857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3" descr="01-053_19860131_EV_CRV_ACC11_ARC EX AG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383783"/>
            <a:ext cx="3428999" cy="25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sellaDiTesto 18"/>
          <p:cNvSpPr txBox="1">
            <a:spLocks noChangeArrowheads="1"/>
          </p:cNvSpPr>
          <p:nvPr/>
        </p:nvSpPr>
        <p:spPr bwMode="auto">
          <a:xfrm>
            <a:off x="0" y="8193088"/>
            <a:ext cx="6858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/>
              <a:t>Contatti</a:t>
            </a:r>
            <a:r>
              <a:rPr lang="it-IT" sz="1400" b="0" dirty="0"/>
              <a:t>:</a:t>
            </a:r>
          </a:p>
          <a:p>
            <a:pPr algn="r"/>
            <a:r>
              <a:rPr lang="it-IT" sz="1400" b="0" dirty="0"/>
              <a:t>Fondazione Montagna sicura</a:t>
            </a:r>
          </a:p>
          <a:p>
            <a:pPr algn="r"/>
            <a:r>
              <a:rPr lang="it-IT" sz="1400" b="0" dirty="0" smtClean="0"/>
              <a:t>0165 897602</a:t>
            </a:r>
            <a:endParaRPr lang="it-IT" sz="1400" b="0" dirty="0"/>
          </a:p>
          <a:p>
            <a:pPr algn="r"/>
            <a:r>
              <a:rPr lang="it-IT" sz="1400" b="0" dirty="0"/>
              <a:t>Email</a:t>
            </a:r>
            <a:r>
              <a:rPr lang="it-IT" sz="1400" b="0" dirty="0" smtClean="0"/>
              <a:t>: </a:t>
            </a:r>
            <a:r>
              <a:rPr lang="it-IT" sz="1400" b="0" dirty="0" err="1" smtClean="0"/>
              <a:t>formazione@fondms.org</a:t>
            </a:r>
            <a:endParaRPr lang="it-IT" sz="1400" b="0" dirty="0">
              <a:solidFill>
                <a:srgbClr val="1038E0"/>
              </a:solidFill>
            </a:endParaRPr>
          </a:p>
          <a:p>
            <a:pPr algn="r"/>
            <a:r>
              <a:rPr lang="it-IT" sz="1400" b="0" dirty="0" smtClean="0"/>
              <a:t>www.fondazionemontagnasicura.org</a:t>
            </a:r>
            <a:endParaRPr lang="it-IT" sz="1400" b="0" dirty="0"/>
          </a:p>
        </p:txBody>
      </p:sp>
      <p:pic>
        <p:nvPicPr>
          <p:cNvPr id="16387" name="Picture 10" descr="LOGO AIN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9886" y="3962400"/>
            <a:ext cx="988114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76200"/>
            <a:ext cx="49831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CORSO AINEVA – livello 3</a:t>
            </a:r>
          </a:p>
          <a:p>
            <a:pPr algn="just">
              <a:defRPr/>
            </a:pP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PERIZIA DI INTERFERENZA </a:t>
            </a:r>
          </a:p>
          <a:p>
            <a:pPr algn="just">
              <a:defRPr/>
            </a:pPr>
            <a:r>
              <a:rPr lang="it-IT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VALANGHIVA (P.I.V.)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0" y="2057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0" dirty="0"/>
              <a:t>I</a:t>
            </a:r>
            <a:r>
              <a:rPr lang="it-IT" sz="1400" b="0" dirty="0" smtClean="0"/>
              <a:t>l </a:t>
            </a:r>
            <a:r>
              <a:rPr lang="it-IT" sz="1400" b="0" dirty="0"/>
              <a:t>corso si propone di fornire gli strumenti necessari alla redazione delle perizie di interferenza </a:t>
            </a:r>
            <a:r>
              <a:rPr lang="it-IT" sz="1400" b="0" dirty="0" err="1"/>
              <a:t>valanghiva</a:t>
            </a:r>
            <a:r>
              <a:rPr lang="it-IT" sz="1400" b="0" dirty="0"/>
              <a:t>.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0" y="2606675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Destinatari</a:t>
            </a:r>
            <a:r>
              <a:rPr lang="it-IT" sz="1400" b="0" dirty="0"/>
              <a:t>: tecnici interessati alla redazione delle perizie di interferenza </a:t>
            </a:r>
            <a:r>
              <a:rPr lang="it-IT" sz="1400" b="0" dirty="0" err="1"/>
              <a:t>valanghiva</a:t>
            </a:r>
            <a:r>
              <a:rPr lang="it-IT" sz="1400" b="0" dirty="0"/>
              <a:t>.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0" y="32004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Periodo</a:t>
            </a:r>
            <a:r>
              <a:rPr lang="it-IT" sz="1400" b="0" dirty="0"/>
              <a:t>: il corso si svolgerà dal </a:t>
            </a:r>
            <a:r>
              <a:rPr lang="it-IT" sz="1400" b="0" dirty="0" smtClean="0"/>
              <a:t>23 al 25 ottobre 2018.</a:t>
            </a:r>
            <a:r>
              <a:rPr lang="it-IT" sz="1400" b="0" dirty="0" smtClean="0">
                <a:solidFill>
                  <a:srgbClr val="FF0000"/>
                </a:solidFill>
              </a:rPr>
              <a:t> </a:t>
            </a:r>
            <a:endParaRPr lang="it-IT" sz="1400" b="0" dirty="0">
              <a:solidFill>
                <a:srgbClr val="FF0000"/>
              </a:solidFill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0" y="35814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Durata</a:t>
            </a:r>
            <a:r>
              <a:rPr lang="it-IT" sz="1400" b="0" dirty="0"/>
              <a:t>: 24 ore (8 ore x 3 giornate).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0" y="3962400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Sede</a:t>
            </a:r>
            <a:r>
              <a:rPr lang="it-IT" sz="1400" b="0" dirty="0"/>
              <a:t>: Villa Cameron, località </a:t>
            </a:r>
            <a:r>
              <a:rPr lang="it-IT" sz="1400" b="0" dirty="0" err="1"/>
              <a:t>Villard</a:t>
            </a:r>
            <a:r>
              <a:rPr lang="it-IT" sz="1400" b="0" dirty="0"/>
              <a:t> de La </a:t>
            </a:r>
            <a:r>
              <a:rPr lang="it-IT" sz="1400" b="0" dirty="0" err="1"/>
              <a:t>Palud</a:t>
            </a:r>
            <a:r>
              <a:rPr lang="it-IT" sz="1400" b="0" dirty="0"/>
              <a:t>, 1 – Courmayeur (Valle d’Aosta).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0" y="45720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Costo</a:t>
            </a:r>
            <a:r>
              <a:rPr lang="it-IT" sz="1400" b="0" dirty="0"/>
              <a:t>: 350,00 euro, IVA inclusa.</a:t>
            </a: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0" y="4953000"/>
            <a:ext cx="579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Crediti</a:t>
            </a:r>
            <a:r>
              <a:rPr lang="it-IT" sz="1400" b="0" dirty="0"/>
              <a:t>: Il corso prevede l’assegnazione di crediti formativi secondo le disposizioni degli ordini professionali che hanno aderito all’iniziativa</a:t>
            </a:r>
            <a:r>
              <a:rPr lang="it-IT" sz="1400" b="0" dirty="0" smtClean="0"/>
              <a:t>.</a:t>
            </a:r>
          </a:p>
          <a:p>
            <a:r>
              <a:rPr lang="it-IT" sz="1400" b="0" dirty="0"/>
              <a:t>La partecipazione al corso riconosce nr. 3CFP SDAF08 per la categoria dei Dott. Agronomi e Dott. Forestali/</a:t>
            </a:r>
            <a:r>
              <a:rPr lang="it-IT" sz="1400" b="0" dirty="0" err="1"/>
              <a:t>Rif</a:t>
            </a:r>
            <a:r>
              <a:rPr lang="it-IT" sz="1400" b="0" dirty="0"/>
              <a:t> Regolamento CONAF 3/</a:t>
            </a:r>
            <a:r>
              <a:rPr lang="it-IT" sz="1400" b="0" dirty="0" smtClean="0"/>
              <a:t>2013.</a:t>
            </a:r>
            <a:endParaRPr lang="it-IT" sz="1400" b="0" dirty="0"/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0" y="6172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Attestato</a:t>
            </a:r>
            <a:r>
              <a:rPr lang="it-IT" sz="1400" b="0" dirty="0"/>
              <a:t>: i partecipanti riceveranno un attestato di partecipazione.</a:t>
            </a:r>
          </a:p>
        </p:txBody>
      </p:sp>
      <p:pic>
        <p:nvPicPr>
          <p:cNvPr id="16397" name="Picture 42"/>
          <p:cNvPicPr preferRelativeResize="0">
            <a:picLocks noChangeAspect="1" noChangeArrowheads="1"/>
          </p:cNvPicPr>
          <p:nvPr/>
        </p:nvPicPr>
        <p:blipFill>
          <a:blip r:embed="rId4"/>
          <a:srcRect t="5124" b="1707"/>
          <a:stretch>
            <a:fillRect/>
          </a:stretch>
        </p:blipFill>
        <p:spPr bwMode="auto">
          <a:xfrm>
            <a:off x="5854701" y="2590800"/>
            <a:ext cx="1003299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5"/>
          <a:srcRect l="9427" t="9673" r="9427" b="7474"/>
          <a:stretch>
            <a:fillRect/>
          </a:stretch>
        </p:blipFill>
        <p:spPr bwMode="auto">
          <a:xfrm>
            <a:off x="5943600" y="1351654"/>
            <a:ext cx="838199" cy="8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R:\Modulistica\loghi\RAVA\logo_regio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8784" y="5181600"/>
            <a:ext cx="9492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0" y="66294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Esame</a:t>
            </a:r>
            <a:r>
              <a:rPr lang="it-IT" sz="1400" b="0" dirty="0"/>
              <a:t>: il corso si conclude con un esame finale.</a:t>
            </a:r>
          </a:p>
        </p:txBody>
      </p:sp>
      <p:pic>
        <p:nvPicPr>
          <p:cNvPr id="2" name="Immagine 1" descr="Logo federazione OrdineDot Agr For Piemonte VDA (1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83402" cy="685800"/>
          </a:xfrm>
          <a:prstGeom prst="rect">
            <a:avLst/>
          </a:prstGeom>
        </p:spPr>
      </p:pic>
      <p:pic>
        <p:nvPicPr>
          <p:cNvPr id="3" name="Immagine 2" descr="LOGOcompatt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27861" cy="727861"/>
          </a:xfrm>
          <a:prstGeom prst="rect">
            <a:avLst/>
          </a:prstGeom>
        </p:spPr>
      </p:pic>
      <p:pic>
        <p:nvPicPr>
          <p:cNvPr id="4" name="Immagine 3" descr="Logo-Ordine-Geologi-VdA-[Quad]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606704" cy="685800"/>
          </a:xfrm>
          <a:prstGeom prst="rect">
            <a:avLst/>
          </a:prstGeom>
        </p:spPr>
      </p:pic>
      <p:pic>
        <p:nvPicPr>
          <p:cNvPr id="6" name="Immagine 5" descr="download (1)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09" y="1295400"/>
            <a:ext cx="728391" cy="84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3" descr="14-073_20060305_EV_UNV_SA01_TURCOTTI-copertina linee guida Prot 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100"/>
            <a:ext cx="6553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52400" y="3879850"/>
            <a:ext cx="2209800" cy="4870450"/>
          </a:xfrm>
          <a:ln w="25400">
            <a:solidFill>
              <a:schemeClr val="hlink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600" b="1" smtClean="0">
                <a:solidFill>
                  <a:schemeClr val="hlink"/>
                </a:solidFill>
                <a:latin typeface="Arial" charset="0"/>
              </a:rPr>
              <a:t>I° giorno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Normativa generale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di riferimento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P.I.V.: definizione 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livelli di approfondimento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Inquadramento area valanghiva: analisi morfologiche, vegetazionali, storiche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Analisi  climatica/nivologica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Valutazione delle opere di difesa in relazione all'intervento previsto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Back-analysis dei danni causati da valanga radente e/o nubiforme</a:t>
            </a:r>
          </a:p>
        </p:txBody>
      </p:sp>
      <p:sp>
        <p:nvSpPr>
          <p:cNvPr id="17411" name="Rectangle 13"/>
          <p:cNvSpPr>
            <a:spLocks/>
          </p:cNvSpPr>
          <p:nvPr/>
        </p:nvSpPr>
        <p:spPr bwMode="auto">
          <a:xfrm>
            <a:off x="2362200" y="3879850"/>
            <a:ext cx="2286000" cy="48704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>
                <a:solidFill>
                  <a:schemeClr val="hlink"/>
                </a:solidFill>
              </a:rPr>
              <a:t>II° giorno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Concetti base di dinamica valanghiva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Rappresentatività delle simulazioni di dinamica valanghiva delle cartografie degli ambiti inedificabili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Scelta dati di input della valanga di progetto: profilo di scorrimento, area e altezza di distacco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Analisi dati di output: velocità, altezza di flusso, pressione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Interazione valanga radente/struttura: pressione dinamica e pressione statica</a:t>
            </a:r>
          </a:p>
        </p:txBody>
      </p:sp>
      <p:sp>
        <p:nvSpPr>
          <p:cNvPr id="17412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4648200" y="3879850"/>
            <a:ext cx="2057400" cy="4870450"/>
          </a:xfrm>
          <a:ln w="25400">
            <a:solidFill>
              <a:schemeClr val="hlink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b="1" smtClean="0">
                <a:solidFill>
                  <a:schemeClr val="hlink"/>
                </a:solidFill>
                <a:latin typeface="Arial" charset="0"/>
              </a:rPr>
              <a:t>III° giorno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Interazione valanga nubiforme/struttura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Impatto della valanga su piccoli ostacoli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4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Dighe di contenimento e di deviazione a protezione della struttura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4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Indicazioni progettuali specifiche: parti strutturali e non strutturali, tipologia materiali, accorgimenti costruttivi </a:t>
            </a: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152400" y="8948738"/>
            <a:ext cx="548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>
                <a:solidFill>
                  <a:srgbClr val="1038E0"/>
                </a:solidFill>
              </a:rPr>
              <a:t>Iscrizioni</a:t>
            </a:r>
            <a:r>
              <a:rPr lang="it-IT" sz="1000" dirty="0"/>
              <a:t>:</a:t>
            </a:r>
          </a:p>
          <a:p>
            <a:r>
              <a:rPr lang="it-IT" sz="1000" b="0" dirty="0" smtClean="0"/>
              <a:t>Si </a:t>
            </a:r>
            <a:r>
              <a:rPr lang="it-IT" sz="1000" b="0" dirty="0"/>
              <a:t>prega di compilare il modulo in allegato e di farlo pervenire entro il </a:t>
            </a:r>
            <a:r>
              <a:rPr lang="it-IT" sz="1000" dirty="0" smtClean="0"/>
              <a:t>15 ottobre </a:t>
            </a:r>
            <a:r>
              <a:rPr lang="it-IT" sz="1000" dirty="0" err="1" smtClean="0"/>
              <a:t>pv</a:t>
            </a:r>
            <a:r>
              <a:rPr lang="it-IT" sz="1000" b="0" dirty="0" smtClean="0"/>
              <a:t> </a:t>
            </a:r>
            <a:r>
              <a:rPr lang="it-IT" sz="1000" b="0" dirty="0"/>
              <a:t>a Fondazione Montagna sicura </a:t>
            </a:r>
            <a:r>
              <a:rPr lang="it-IT" sz="1000" b="0" dirty="0" smtClean="0"/>
              <a:t>al seguente indirizzo </a:t>
            </a:r>
            <a:r>
              <a:rPr lang="it-IT" sz="1000" b="0" dirty="0"/>
              <a:t>e-mail </a:t>
            </a:r>
            <a:r>
              <a:rPr lang="it-IT" sz="1000" b="0" dirty="0" err="1" smtClean="0"/>
              <a:t>formazione@fondms.org</a:t>
            </a:r>
            <a:r>
              <a:rPr lang="it-IT" sz="1000" b="0" dirty="0" smtClean="0"/>
              <a:t> o </a:t>
            </a:r>
            <a:r>
              <a:rPr lang="it-IT" sz="1000" b="0" dirty="0"/>
              <a:t>via fax allo 0165 </a:t>
            </a:r>
            <a:r>
              <a:rPr lang="it-IT" sz="1000" b="0" dirty="0" smtClean="0"/>
              <a:t>89133.</a:t>
            </a:r>
            <a:r>
              <a:rPr lang="it-IT" sz="1000" b="0" dirty="0"/>
              <a:t> Il corso si attiverà qualora vi siano almeno 15 adesioni.</a:t>
            </a:r>
          </a:p>
          <a:p>
            <a:endParaRPr lang="it-IT" sz="1000" b="0" dirty="0"/>
          </a:p>
          <a:p>
            <a:endParaRPr lang="it-IT" sz="1000" b="0" dirty="0"/>
          </a:p>
          <a:p>
            <a:endParaRPr lang="it-IT" sz="1000" b="0" dirty="0"/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228600" y="278755"/>
            <a:ext cx="4572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dirty="0"/>
              <a:t>La P.I.V. è una relazione tecnica finalizzata ad analizzare l’interferenza del fenomeno </a:t>
            </a:r>
            <a:r>
              <a:rPr lang="it-IT" sz="1300" dirty="0" err="1"/>
              <a:t>valanghivo</a:t>
            </a:r>
            <a:r>
              <a:rPr lang="it-IT" sz="1300" dirty="0"/>
              <a:t> con interventi da realizzare su territorio soggetto a pericolosità </a:t>
            </a:r>
            <a:r>
              <a:rPr lang="it-IT" sz="1300" dirty="0" err="1"/>
              <a:t>valanghiva</a:t>
            </a:r>
            <a:r>
              <a:rPr lang="it-IT" sz="1300" dirty="0"/>
              <a:t>. Pertanto, riguarda l’analisi del fenomeno </a:t>
            </a:r>
            <a:r>
              <a:rPr lang="it-IT" sz="1300" dirty="0" err="1"/>
              <a:t>valanghivo</a:t>
            </a:r>
            <a:r>
              <a:rPr lang="it-IT" sz="1300" dirty="0"/>
              <a:t>, dell’intervento e della loro interazione.</a:t>
            </a:r>
          </a:p>
          <a:p>
            <a:endParaRPr lang="it-IT" sz="1300" dirty="0"/>
          </a:p>
          <a:p>
            <a:r>
              <a:rPr lang="it-IT" sz="1300" dirty="0"/>
              <a:t>Durante il corso verranno affrontati i vari aspetti da analizzare nella P.I.V. secondo le normative vigenti e in particolare la L.R. 11/98 – art. 37 della Regione Autonoma Valle d’Aosta fornendo basi teoriche supportate da esempi pratici ed esercitazioni </a:t>
            </a:r>
            <a:r>
              <a:rPr lang="it-IT" sz="1300" dirty="0" smtClean="0"/>
              <a:t>           con </a:t>
            </a:r>
            <a:r>
              <a:rPr lang="it-IT" sz="1300" dirty="0"/>
              <a:t>casi studio.</a:t>
            </a:r>
          </a:p>
          <a:p>
            <a:endParaRPr lang="it-IT" sz="1300" b="0" dirty="0">
              <a:solidFill>
                <a:schemeClr val="hlink"/>
              </a:solidFill>
            </a:endParaRPr>
          </a:p>
        </p:txBody>
      </p:sp>
      <p:pic>
        <p:nvPicPr>
          <p:cNvPr id="17416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3"/>
          <a:srcRect l="9427" t="9673" r="9427" b="7474"/>
          <a:stretch>
            <a:fillRect/>
          </a:stretch>
        </p:blipFill>
        <p:spPr bwMode="auto">
          <a:xfrm>
            <a:off x="5791200" y="8832850"/>
            <a:ext cx="88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512</Words>
  <Application>Microsoft Macintosh PowerPoint</Application>
  <PresentationFormat>A4 (21x29,7 cm)</PresentationFormat>
  <Paragraphs>75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Eloise BOVET</dc:creator>
  <cp:lastModifiedBy>Davide Pillola</cp:lastModifiedBy>
  <cp:revision>86</cp:revision>
  <cp:lastPrinted>2013-12-05T11:09:48Z</cp:lastPrinted>
  <dcterms:created xsi:type="dcterms:W3CDTF">2006-08-16T00:00:00Z</dcterms:created>
  <dcterms:modified xsi:type="dcterms:W3CDTF">2018-09-24T13:26:22Z</dcterms:modified>
</cp:coreProperties>
</file>